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65" r:id="rId4"/>
    <p:sldId id="267" r:id="rId5"/>
    <p:sldId id="266" r:id="rId6"/>
    <p:sldId id="378" r:id="rId7"/>
    <p:sldId id="379" r:id="rId8"/>
    <p:sldId id="385" r:id="rId9"/>
    <p:sldId id="368" r:id="rId10"/>
    <p:sldId id="371" r:id="rId11"/>
    <p:sldId id="372" r:id="rId12"/>
    <p:sldId id="370" r:id="rId13"/>
    <p:sldId id="386" r:id="rId14"/>
    <p:sldId id="373" r:id="rId15"/>
    <p:sldId id="388" r:id="rId16"/>
    <p:sldId id="374" r:id="rId17"/>
    <p:sldId id="387" r:id="rId18"/>
    <p:sldId id="325" r:id="rId19"/>
    <p:sldId id="380" r:id="rId20"/>
    <p:sldId id="383" r:id="rId21"/>
    <p:sldId id="364" r:id="rId22"/>
    <p:sldId id="381" r:id="rId23"/>
    <p:sldId id="382"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0" autoAdjust="0"/>
    <p:restoredTop sz="75666" autoAdjust="0"/>
  </p:normalViewPr>
  <p:slideViewPr>
    <p:cSldViewPr snapToGrid="0">
      <p:cViewPr varScale="1">
        <p:scale>
          <a:sx n="58" d="100"/>
          <a:sy n="58" d="100"/>
        </p:scale>
        <p:origin x="1842" y="282"/>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B13AE-3A1C-48A4-8687-3619AB9D1F52}" type="datetimeFigureOut">
              <a:rPr lang="en-US" smtClean="0"/>
              <a:t>12/28/2025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43ED6-1763-4EE2-9C7C-8C155F96236F}" type="slidenum">
              <a:rPr lang="en-US" smtClean="0"/>
              <a:t>‹#›</a:t>
            </a:fld>
            <a:endParaRPr lang="en-US" dirty="0"/>
          </a:p>
        </p:txBody>
      </p:sp>
    </p:spTree>
    <p:extLst>
      <p:ext uri="{BB962C8B-B14F-4D97-AF65-F5344CB8AC3E}">
        <p14:creationId xmlns:p14="http://schemas.microsoft.com/office/powerpoint/2010/main" val="43194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43ED6-1763-4EE2-9C7C-8C155F96236F}" type="slidenum">
              <a:rPr lang="en-US" smtClean="0"/>
              <a:t>1</a:t>
            </a:fld>
            <a:endParaRPr lang="en-US" dirty="0"/>
          </a:p>
        </p:txBody>
      </p:sp>
    </p:spTree>
    <p:extLst>
      <p:ext uri="{BB962C8B-B14F-4D97-AF65-F5344CB8AC3E}">
        <p14:creationId xmlns:p14="http://schemas.microsoft.com/office/powerpoint/2010/main" val="375664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671E2-3925-ADB0-9AAE-8873CFD80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32234-86EB-ED31-652B-0E9F7A0DF4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070C0C-D72F-C4B8-CE46-A59183A168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53C4EC-1CAD-C518-1550-683111235D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87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B7369-2AD6-4DDE-B155-4143CCE9F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D3168-46A7-B880-07D4-75EE48F1EC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6997FE4-E586-9460-04BC-FEA57AC8ED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27A9D4-A246-7DEE-BE67-CC75D34E37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406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B6CA8-51D9-9D78-0930-FA87010B2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4394F-CB81-DD0A-BBE4-D5A16A9149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ED459B-FA1A-8E02-8964-E2B315D264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B03B18-7F32-E579-BA44-E7AEBEBB96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589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63C90-9C74-92BC-EFEA-366DE670E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AB087-6A04-C8D2-C890-7E7DD83F051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A4F6D7-C9FD-E171-DCA1-4F54DB8312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6D222D-8455-9BCF-941E-08909330A1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887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4A0A-94CB-DE8C-C5AD-06A8478E3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B9C9C-E9EB-B276-C6E9-7C7C5D4120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1B901E-05D4-C4FE-B05C-6547A7495A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E830D0-0DCD-DE9B-1B1E-6E78677FAF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73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EE21-1086-32DB-0836-21FC87BCA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85591-F757-1519-8ADE-084FB7426C8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BD320D-4C9A-CF8F-E6B9-3401507B3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8192A4-D33C-3B2E-0CFB-4FA2E286E6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3663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C731-05E7-A3CA-15EA-472D676BF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50DF0-FA1B-75CF-4A17-9AACA0A63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2E8F1-848B-58BA-D7EB-52F3C43F2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F593DF-9BDC-C0C6-EC1A-E8B30F4D35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0847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69983-E5DA-2497-13D0-6134B1D80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06233-DA6F-3257-3C7C-88D1394D4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63D80-3865-1E21-EB20-1327FC5183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57F67A-C90F-D7C3-B653-12335982AC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0135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4E3EC-82FE-7C2B-B8C0-7C29EFF0F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3D33C-8907-7BF1-875F-9CABDC041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9EBD4-EB82-DEA4-0733-E428C14D13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704EC4-BFFE-E31D-2C79-05D398A4BB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23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A34ED-402B-E3C3-0D5D-2D6A44941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8B7C7-8EBF-09E6-4D0D-96BC1D989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F9AD9-4DA5-B905-80C4-91C25B652E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EBCAFE-DA67-4530-EA35-573F9CA30C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206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08F0C-7268-6AAA-90BC-9D5D734C2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D603-7C80-6D94-8A5F-226D721F7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6BF9A-88E0-500A-4FD3-4BA1EB8E5D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D91E20-3C0E-4CC3-8E78-D734782617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DA708-E54B-48D7-8DBE-C9417CD833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3817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5430B-975A-3E27-3ABB-447E86958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669D4-0754-F010-818B-D78306D37B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F3C49-49ED-F7A7-777B-1CAC743F2F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987827-06B8-01D8-4AAE-7116530815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8687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3AC89-40FB-4F66-4852-FC27527B2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F89CF-578E-8624-9894-E32680ACF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EB32B-3377-C184-65CB-3E50C0E427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1D781B-AEC3-AD40-3563-98C95E6AED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793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A407E-AB74-1F37-1D28-8BBF623CF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C3980-04A0-1772-002D-796CE8E57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D57C2-31D9-11FB-2AED-2E02328E2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35CD9-25A6-F957-7F22-52430D46C75A}"/>
              </a:ext>
            </a:extLst>
          </p:cNvPr>
          <p:cNvSpPr>
            <a:spLocks noGrp="1"/>
          </p:cNvSpPr>
          <p:nvPr>
            <p:ph type="sldNum" sz="quarter" idx="5"/>
          </p:nvPr>
        </p:nvSpPr>
        <p:spPr/>
        <p:txBody>
          <a:bodyPr/>
          <a:lstStyle/>
          <a:p>
            <a:fld id="{A2343ED6-1763-4EE2-9C7C-8C155F96236F}" type="slidenum">
              <a:rPr lang="en-US" smtClean="0"/>
              <a:t>3</a:t>
            </a:fld>
            <a:endParaRPr lang="en-US" dirty="0"/>
          </a:p>
        </p:txBody>
      </p:sp>
    </p:spTree>
    <p:extLst>
      <p:ext uri="{BB962C8B-B14F-4D97-AF65-F5344CB8AC3E}">
        <p14:creationId xmlns:p14="http://schemas.microsoft.com/office/powerpoint/2010/main" val="235789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7D53-9129-D432-F529-B7419DFDA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60E03-9F89-D919-A242-82FBE2D1F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448EB-6A89-1C84-EEAC-4A0BF34B5D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90EC13-D2B4-B304-C0E7-8E3790CC61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140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18964-7890-3069-C191-1F66F0305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738AB-1F1E-0044-A213-2954A5297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CCB3A-DD8E-8126-ACC4-1D50309CA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A77554-01C5-66AF-6C88-A576DC55E7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629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BED0-8B15-007B-7ACB-CE27CC8AC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35F8A-98B6-FC7F-F57D-5AA0B57DD7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FB748A-9976-99BE-D976-D91627A23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B93D25-58D2-6D09-FE79-41C8E254A0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611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C7049-953C-5F03-41CE-72BD8D736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FE152-8A88-43F4-6AC1-E3C390715A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F13A59-16BB-57D6-3D00-E3DE82D44B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F95D6A-8E4A-669C-BA61-EECDBA2097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247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1539B-FD18-E66D-5276-83D990A80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94EB1-071C-1EAA-82F2-4840B510E5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8EF182-CE80-6218-E21E-B69681431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46B184-F3FF-566D-5A2A-30C4C05CD0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919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D849A-80E0-794D-BA0A-E90BF6BA7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02D09-F0AB-BB71-B146-A8569F6C5D7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080896-41A2-4BBC-374B-E12E7639BD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3F0AC5-0822-E6B3-0F5A-FA4F7B3479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948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20121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1626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4060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2560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86502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47853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705259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943118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74327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33704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20954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997308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653812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91862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274065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8CE6-E4CF-A075-EDA3-FA36D140F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89159-9256-531A-EDC8-791E79689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1E6EF-5744-F989-DADE-C55DA4026FC0}"/>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5" name="Footer Placeholder 4">
            <a:extLst>
              <a:ext uri="{FF2B5EF4-FFF2-40B4-BE49-F238E27FC236}">
                <a16:creationId xmlns:a16="http://schemas.microsoft.com/office/drawing/2014/main" id="{D0A16C3C-626D-F27E-B143-38B5213F97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DC1675-DBEA-DEED-7E38-6B981075480A}"/>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662282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B9A1-5A32-C4C8-C512-EA147629B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B1BED-6D7D-7192-1A27-0CE33BAE9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DA3AD-7632-70EA-5E17-32A2E0DA5AE2}"/>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5" name="Footer Placeholder 4">
            <a:extLst>
              <a:ext uri="{FF2B5EF4-FFF2-40B4-BE49-F238E27FC236}">
                <a16:creationId xmlns:a16="http://schemas.microsoft.com/office/drawing/2014/main" id="{4371C982-01CD-CB02-A2AD-FF3E015705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23CCCC-30CA-6C2A-448F-843D4AD4251B}"/>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501765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C941-CC07-A2B9-8579-5CE102BEA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D1F87-8941-5C75-6FC4-925269904F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9580E-4690-2747-99DF-DDE29D4D121F}"/>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5" name="Footer Placeholder 4">
            <a:extLst>
              <a:ext uri="{FF2B5EF4-FFF2-40B4-BE49-F238E27FC236}">
                <a16:creationId xmlns:a16="http://schemas.microsoft.com/office/drawing/2014/main" id="{6DA5DE39-47BC-EB91-2F1F-81131A8B93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76E9F7-893E-BFC9-6A30-3FE474E7550B}"/>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569104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F37-C104-4D6C-95C1-666B7062A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1B447-B7A6-6185-8EC5-744D3ECCF1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D32E5-5203-C229-B820-26C60BC87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090E5-12A9-DC12-D900-C10B69E941CC}"/>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6" name="Footer Placeholder 5">
            <a:extLst>
              <a:ext uri="{FF2B5EF4-FFF2-40B4-BE49-F238E27FC236}">
                <a16:creationId xmlns:a16="http://schemas.microsoft.com/office/drawing/2014/main" id="{095E66BE-62EA-E858-6A3A-80B559553E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0B0017-0011-2201-420F-AC75D086C765}"/>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713532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4634-BCEA-4405-DBB0-18D5758C7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F6D5C-2613-0318-EC89-7C300A1B3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2CFE59-0FA7-9E3B-98CB-EB5F1B34A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0C820D-A203-DF55-E377-9F9878409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829F5-5066-F38E-1665-7D05613E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839A5-8907-CD13-21F2-C95CA6E6192D}"/>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8" name="Footer Placeholder 7">
            <a:extLst>
              <a:ext uri="{FF2B5EF4-FFF2-40B4-BE49-F238E27FC236}">
                <a16:creationId xmlns:a16="http://schemas.microsoft.com/office/drawing/2014/main" id="{1AFAE4E8-E465-C21A-1822-2733F072C4D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3D12EE-D557-9438-FA6E-13DC4A2BC26D}"/>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934094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3130-AAD1-6A54-F760-48E5148568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D43A16-C0BD-9F4B-0E19-13554C638F8C}"/>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4" name="Footer Placeholder 3">
            <a:extLst>
              <a:ext uri="{FF2B5EF4-FFF2-40B4-BE49-F238E27FC236}">
                <a16:creationId xmlns:a16="http://schemas.microsoft.com/office/drawing/2014/main" id="{EEEC7ACE-65FA-422E-490E-C34B9DE936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913E8B-E934-F151-E7A9-5BE3C25967FE}"/>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324861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3D079-2754-763B-BDD8-087B6A0E2A78}"/>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3" name="Footer Placeholder 2">
            <a:extLst>
              <a:ext uri="{FF2B5EF4-FFF2-40B4-BE49-F238E27FC236}">
                <a16:creationId xmlns:a16="http://schemas.microsoft.com/office/drawing/2014/main" id="{21594B59-0422-DACA-F1EB-67F80960CA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87B77F6-DA50-CA60-E7FD-E7E7F4841850}"/>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39212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094417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CDEC-C205-AB4B-B763-90F5C7BFB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41F2B-4595-AA46-C876-05E529F6A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1ACDC8-62DA-DA20-B4F3-11151326A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064AA-0DDC-63C4-7BD0-6979FFC75EC0}"/>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6" name="Footer Placeholder 5">
            <a:extLst>
              <a:ext uri="{FF2B5EF4-FFF2-40B4-BE49-F238E27FC236}">
                <a16:creationId xmlns:a16="http://schemas.microsoft.com/office/drawing/2014/main" id="{13C6E491-0C0E-A345-6A5F-B8AA4CFF23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F4DD5A-B7EE-52EE-27BA-B5221631DD07}"/>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942295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F8D8-65BF-670F-8B16-A4FB1DBD7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9E2A9B-BA8B-ABE5-1406-53882FA01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043C1F-055F-7301-43AB-4112D633F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54BFF-2DD6-CFC8-7599-222F3EA76284}"/>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6" name="Footer Placeholder 5">
            <a:extLst>
              <a:ext uri="{FF2B5EF4-FFF2-40B4-BE49-F238E27FC236}">
                <a16:creationId xmlns:a16="http://schemas.microsoft.com/office/drawing/2014/main" id="{C8B9E9F4-BB34-2439-CBBD-8B5692A8D6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DE27C-9E52-ED8B-D23F-F9084859D2CC}"/>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684686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0076-BD46-8C96-61E2-90F39E3EA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ED0B3-7218-88BA-8801-EF7ABD139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318CB-4A13-8B3F-D776-962D5E7B5412}"/>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5" name="Footer Placeholder 4">
            <a:extLst>
              <a:ext uri="{FF2B5EF4-FFF2-40B4-BE49-F238E27FC236}">
                <a16:creationId xmlns:a16="http://schemas.microsoft.com/office/drawing/2014/main" id="{5CEF3A72-2876-B1F1-9598-15664AA9C9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1845B4-63B1-FC1B-88B9-2DA3690EE64E}"/>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288491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BA954-AF0E-2D47-E6F2-5DA010E9F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3909FF-6AB1-18BF-4DE8-362816A8E1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54BA0-D8D4-27B2-AEC9-2807C8272F05}"/>
              </a:ext>
            </a:extLst>
          </p:cNvPr>
          <p:cNvSpPr>
            <a:spLocks noGrp="1"/>
          </p:cNvSpPr>
          <p:nvPr>
            <p:ph type="dt" sz="half" idx="10"/>
          </p:nvPr>
        </p:nvSpPr>
        <p:spPr/>
        <p:txBody>
          <a:bodyPr/>
          <a:lstStyle/>
          <a:p>
            <a:fld id="{4EE053C8-6D43-4DA4-8DBF-C8E48D743FE0}" type="datetimeFigureOut">
              <a:rPr lang="en-US" smtClean="0"/>
              <a:t>12/28/2025</a:t>
            </a:fld>
            <a:endParaRPr lang="en-US" dirty="0"/>
          </a:p>
        </p:txBody>
      </p:sp>
      <p:sp>
        <p:nvSpPr>
          <p:cNvPr id="5" name="Footer Placeholder 4">
            <a:extLst>
              <a:ext uri="{FF2B5EF4-FFF2-40B4-BE49-F238E27FC236}">
                <a16:creationId xmlns:a16="http://schemas.microsoft.com/office/drawing/2014/main" id="{CB8B5017-E895-40B8-1B63-9480E32B2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E92641-C0EC-E389-E1E0-7B93A93429B2}"/>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98900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67872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54005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92264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13031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71801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t>12/28/2025</a:t>
            </a:fld>
            <a:endParaRPr lang="en-US" dirty="0"/>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50843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t>‹#›</a:t>
            </a:fld>
            <a:endParaRPr lang="en-US" dirty="0"/>
          </a:p>
        </p:txBody>
      </p:sp>
    </p:spTree>
    <p:extLst>
      <p:ext uri="{BB962C8B-B14F-4D97-AF65-F5344CB8AC3E}">
        <p14:creationId xmlns:p14="http://schemas.microsoft.com/office/powerpoint/2010/main" val="138293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t>12/28/2025</a:t>
            </a:fld>
            <a:endParaRPr lang="en-US" dirty="0"/>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t>‹#›</a:t>
            </a:fld>
            <a:endParaRPr lang="en-US" dirty="0"/>
          </a:p>
        </p:txBody>
      </p:sp>
    </p:spTree>
    <p:extLst>
      <p:ext uri="{BB962C8B-B14F-4D97-AF65-F5344CB8AC3E}">
        <p14:creationId xmlns:p14="http://schemas.microsoft.com/office/powerpoint/2010/main" val="2376123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4A153-4A41-EDE1-AD7B-442AC352C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13217-E4BB-CCF1-73B2-9FF2C34C3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0FAFC-05C2-3841-7AED-80005DB32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E053C8-6D43-4DA4-8DBF-C8E48D743FE0}" type="datetimeFigureOut">
              <a:rPr lang="en-US" smtClean="0"/>
              <a:t>12/28/2025</a:t>
            </a:fld>
            <a:endParaRPr lang="en-US" dirty="0"/>
          </a:p>
        </p:txBody>
      </p:sp>
      <p:sp>
        <p:nvSpPr>
          <p:cNvPr id="5" name="Footer Placeholder 4">
            <a:extLst>
              <a:ext uri="{FF2B5EF4-FFF2-40B4-BE49-F238E27FC236}">
                <a16:creationId xmlns:a16="http://schemas.microsoft.com/office/drawing/2014/main" id="{2F3B1064-14D9-607E-BD5A-B18B41EBF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FF3582B-E3D8-79D2-8565-8E67166F4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B7714E-8E84-4FEE-B8BD-A2E89240885E}" type="slidenum">
              <a:rPr lang="en-US" smtClean="0"/>
              <a:t>‹#›</a:t>
            </a:fld>
            <a:endParaRPr lang="en-US" dirty="0"/>
          </a:p>
        </p:txBody>
      </p:sp>
    </p:spTree>
    <p:extLst>
      <p:ext uri="{BB962C8B-B14F-4D97-AF65-F5344CB8AC3E}">
        <p14:creationId xmlns:p14="http://schemas.microsoft.com/office/powerpoint/2010/main" val="1091994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en.wikipedia.org/wiki/Procurator_(ancient_Rome)#cite_note-2"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BF2A92A-FC49-1785-A329-36F797941FBA}"/>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dirty="0"/>
          </a:p>
        </p:txBody>
      </p:sp>
      <p:pic>
        <p:nvPicPr>
          <p:cNvPr id="2" name="Picture 1" descr="A close up of an open book&#10;&#10;AI-generated content may be incorrect.">
            <a:extLst>
              <a:ext uri="{FF2B5EF4-FFF2-40B4-BE49-F238E27FC236}">
                <a16:creationId xmlns:a16="http://schemas.microsoft.com/office/drawing/2014/main" id="{7C6B511A-6311-4417-D6A3-786184638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151" y="0"/>
            <a:ext cx="7284117" cy="4629939"/>
          </a:xfrm>
          <a:prstGeom prst="rect">
            <a:avLst/>
          </a:prstGeom>
          <a:effectLst>
            <a:softEdge rad="330200"/>
          </a:effectLst>
        </p:spPr>
      </p:pic>
      <p:sp>
        <p:nvSpPr>
          <p:cNvPr id="3" name="TextBox 2">
            <a:extLst>
              <a:ext uri="{FF2B5EF4-FFF2-40B4-BE49-F238E27FC236}">
                <a16:creationId xmlns:a16="http://schemas.microsoft.com/office/drawing/2014/main" id="{93086D49-46CC-88DC-F1DD-0B1E02DD807F}"/>
              </a:ext>
            </a:extLst>
          </p:cNvPr>
          <p:cNvSpPr txBox="1"/>
          <p:nvPr/>
        </p:nvSpPr>
        <p:spPr>
          <a:xfrm>
            <a:off x="2470264" y="4474541"/>
            <a:ext cx="7429890" cy="1969770"/>
          </a:xfrm>
          <a:prstGeom prst="rect">
            <a:avLst/>
          </a:prstGeom>
          <a:noFill/>
        </p:spPr>
        <p:txBody>
          <a:bodyPr wrap="square" rtlCol="0">
            <a:spAutoFit/>
          </a:bodyPr>
          <a:lstStyle/>
          <a:p>
            <a:pPr algn="ctr"/>
            <a:r>
              <a:rPr lang="en-US" sz="5500" i="1" dirty="0">
                <a:solidFill>
                  <a:schemeClr val="bg1"/>
                </a:solidFill>
              </a:rPr>
              <a:t>Go Tell The Good News</a:t>
            </a:r>
            <a:endParaRPr lang="en-US" sz="1200" i="1" dirty="0">
              <a:solidFill>
                <a:schemeClr val="bg1"/>
              </a:solidFill>
            </a:endParaRPr>
          </a:p>
          <a:p>
            <a:pPr algn="ctr"/>
            <a:endParaRPr lang="en-US" sz="1200" i="1" dirty="0">
              <a:solidFill>
                <a:schemeClr val="bg1"/>
              </a:solidFill>
            </a:endParaRPr>
          </a:p>
          <a:p>
            <a:pPr algn="ctr"/>
            <a:r>
              <a:rPr lang="en-US" sz="5500" dirty="0">
                <a:solidFill>
                  <a:schemeClr val="bg1"/>
                </a:solidFill>
              </a:rPr>
              <a:t>Acts – Part 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F0704FA4-40FF-4EF9-4E73-056C87E659DE}"/>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F100672F-3417-ED8D-3C38-725704E02EC2}"/>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18C2DC24-324C-DF85-7CF3-A1EFF9776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6CA4B5FA-A7CC-8178-4BEC-F41CB807594D}"/>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Acts 23:33</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6" descr="An aerial view of a beach&#10;&#10;AI-generated content may be incorrect.">
            <a:extLst>
              <a:ext uri="{FF2B5EF4-FFF2-40B4-BE49-F238E27FC236}">
                <a16:creationId xmlns:a16="http://schemas.microsoft.com/office/drawing/2014/main" id="{395F68FC-F3AA-1A7B-1A55-E227CEAC2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359" y="746580"/>
            <a:ext cx="7303751" cy="5985690"/>
          </a:xfrm>
          <a:prstGeom prst="rect">
            <a:avLst/>
          </a:prstGeom>
        </p:spPr>
      </p:pic>
    </p:spTree>
    <p:extLst>
      <p:ext uri="{BB962C8B-B14F-4D97-AF65-F5344CB8AC3E}">
        <p14:creationId xmlns:p14="http://schemas.microsoft.com/office/powerpoint/2010/main" val="188426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F4C1B0C1-44E9-687A-C52B-00A5B9C963D3}"/>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B0F03F20-D138-02BC-0864-30E005FC7B57}"/>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B3D47DD5-242E-A186-624C-0D0424B89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9A8111FB-BBCD-880E-EACB-16135F02E75B}"/>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23:23-35</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5AF09847-E7A2-4F8D-6FD6-A30BEE94D64B}"/>
              </a:ext>
            </a:extLst>
          </p:cNvPr>
          <p:cNvSpPr txBox="1"/>
          <p:nvPr/>
        </p:nvSpPr>
        <p:spPr>
          <a:xfrm>
            <a:off x="576944" y="1094108"/>
            <a:ext cx="11260829" cy="156966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Claudius Lysias’ (Roman Commander at Jerusalem) letter to Felix, governor of Judea and Samaria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placed in Herod’s Praetorium</a:t>
            </a:r>
          </a:p>
        </p:txBody>
      </p:sp>
    </p:spTree>
    <p:extLst>
      <p:ext uri="{BB962C8B-B14F-4D97-AF65-F5344CB8AC3E}">
        <p14:creationId xmlns:p14="http://schemas.microsoft.com/office/powerpoint/2010/main" val="309156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826C72AA-0AB3-6FA0-C1BB-D07D6A089E63}"/>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7723C64D-92DC-766A-07E1-EFE8C2B2AB9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ED93F23A-D4FC-00C9-B27F-17ABF502D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DB6DE5FD-2C62-A1A4-633E-E197A92621DA}"/>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Acts 23:35</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F1F53F4D-0DBF-110A-DB8C-24F5A26DDD00}"/>
              </a:ext>
            </a:extLst>
          </p:cNvPr>
          <p:cNvPicPr>
            <a:picLocks noChangeAspect="1"/>
          </p:cNvPicPr>
          <p:nvPr/>
        </p:nvPicPr>
        <p:blipFill>
          <a:blip r:embed="rId4"/>
          <a:stretch>
            <a:fillRect/>
          </a:stretch>
        </p:blipFill>
        <p:spPr>
          <a:xfrm>
            <a:off x="695846" y="895171"/>
            <a:ext cx="10848484" cy="5765194"/>
          </a:xfrm>
          <a:prstGeom prst="rect">
            <a:avLst/>
          </a:prstGeom>
        </p:spPr>
      </p:pic>
    </p:spTree>
    <p:extLst>
      <p:ext uri="{BB962C8B-B14F-4D97-AF65-F5344CB8AC3E}">
        <p14:creationId xmlns:p14="http://schemas.microsoft.com/office/powerpoint/2010/main" val="256823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E7C3F93E-9C91-FACD-5132-EFCE182C37A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6B7FB310-38B7-F21B-B4B4-080B036A717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3F9DA751-880C-4F33-EB92-F02C978DC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27A16C00-DA5A-2406-3DD0-B0B84EC6D2A4}"/>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Acts 23:35</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C8214462-E764-B6B0-977E-FEE9293E9A30}"/>
              </a:ext>
            </a:extLst>
          </p:cNvPr>
          <p:cNvPicPr>
            <a:picLocks noChangeAspect="1"/>
          </p:cNvPicPr>
          <p:nvPr/>
        </p:nvPicPr>
        <p:blipFill>
          <a:blip r:embed="rId4"/>
          <a:stretch>
            <a:fillRect/>
          </a:stretch>
        </p:blipFill>
        <p:spPr>
          <a:xfrm>
            <a:off x="1018851" y="798715"/>
            <a:ext cx="10127418" cy="6059285"/>
          </a:xfrm>
          <a:prstGeom prst="rect">
            <a:avLst/>
          </a:prstGeom>
        </p:spPr>
      </p:pic>
    </p:spTree>
    <p:extLst>
      <p:ext uri="{BB962C8B-B14F-4D97-AF65-F5344CB8AC3E}">
        <p14:creationId xmlns:p14="http://schemas.microsoft.com/office/powerpoint/2010/main" val="8454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28FAD44-956B-34C5-2222-6BF09E55A499}"/>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50B534CC-34F2-8710-1BB0-85A861BEF8DF}"/>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AB297866-C5B1-F14E-E00A-083F523AD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EF9EE079-06A8-A3C6-9533-0B32832DA3D9}"/>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Acts 23:35</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descr="A stone structure with a mosaic pattern&#10;&#10;AI-generated content may be incorrect.">
            <a:extLst>
              <a:ext uri="{FF2B5EF4-FFF2-40B4-BE49-F238E27FC236}">
                <a16:creationId xmlns:a16="http://schemas.microsoft.com/office/drawing/2014/main" id="{C6BACC71-C368-E449-BC70-B0B827E25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60" y="806700"/>
            <a:ext cx="9134964" cy="6051300"/>
          </a:xfrm>
          <a:prstGeom prst="rect">
            <a:avLst/>
          </a:prstGeom>
        </p:spPr>
      </p:pic>
      <p:sp>
        <p:nvSpPr>
          <p:cNvPr id="7" name="TextBox 6">
            <a:extLst>
              <a:ext uri="{FF2B5EF4-FFF2-40B4-BE49-F238E27FC236}">
                <a16:creationId xmlns:a16="http://schemas.microsoft.com/office/drawing/2014/main" id="{0A36904F-8054-4A8C-48C6-DEB5C53F551D}"/>
              </a:ext>
            </a:extLst>
          </p:cNvPr>
          <p:cNvSpPr txBox="1"/>
          <p:nvPr/>
        </p:nvSpPr>
        <p:spPr>
          <a:xfrm>
            <a:off x="1394460" y="6291033"/>
            <a:ext cx="9134964" cy="369332"/>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 Promontory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Palace</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of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Herod the Great</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stretching into the sea,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Caesarea</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Israel</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83238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CB28FEF9-234B-B4CE-5C42-411D2127959E}"/>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EDA3FB56-DF4B-FE16-7E45-6401C8BA5FB9}"/>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FBCDCFE0-6927-0591-E504-804B13FF9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5C802DFC-2AB0-113A-B47F-F8EF09EDCEC5}"/>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23:23-35</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6F009652-032A-980A-D62F-A4ABAAFB0F97}"/>
              </a:ext>
            </a:extLst>
          </p:cNvPr>
          <p:cNvSpPr txBox="1"/>
          <p:nvPr/>
        </p:nvSpPr>
        <p:spPr>
          <a:xfrm>
            <a:off x="576944" y="10941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Claudius Lysias’ (Roman Commander at Jerusalem) letter to Felix, governor of Judea and Samaria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placed in Herod’s Praetorium</a:t>
            </a:r>
          </a:p>
          <a:p>
            <a:pPr marL="914400" lvl="1" indent="-457200">
              <a:buFont typeface="Arial" panose="020B0604020202020204" pitchFamily="34" charset="0"/>
              <a:buChar char="•"/>
              <a:defRPr/>
            </a:pPr>
            <a:endParaRPr lang="en-US" sz="3200" dirty="0">
              <a:solidFill>
                <a:prstClr val="white"/>
              </a:solidFill>
            </a:endParaRPr>
          </a:p>
          <a:p>
            <a:pPr marL="914400" lvl="1" indent="-457200">
              <a:buFont typeface="Arial" panose="020B0604020202020204" pitchFamily="34" charset="0"/>
              <a:buChar char="•"/>
              <a:defRPr/>
            </a:pPr>
            <a:r>
              <a:rPr lang="en-US" sz="3200" dirty="0">
                <a:solidFill>
                  <a:prstClr val="white"/>
                </a:solidFill>
              </a:rPr>
              <a:t>Paul waits for his accusers to arrive in Caesarea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343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6E61419-0E6F-9BCF-7DBF-C43B8E942B9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5A4B6D1B-F528-5855-AB62-97DC14394AA1}"/>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088A954-7057-7A01-0953-AE65DBDDE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A61AD2F-4D77-A3D2-5F47-6E52513A7C16}"/>
              </a:ext>
            </a:extLst>
          </p:cNvPr>
          <p:cNvSpPr txBox="1"/>
          <p:nvPr/>
        </p:nvSpPr>
        <p:spPr>
          <a:xfrm>
            <a:off x="576944" y="206830"/>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Antonius Felix </a:t>
            </a:r>
            <a:r>
              <a:rPr lang="en-US" sz="4400" dirty="0">
                <a:solidFill>
                  <a:prstClr val="white"/>
                </a:solidFill>
                <a:latin typeface="Aptos" panose="02110004020202020204"/>
              </a:rPr>
              <a:t>(Acts 23-24)</a:t>
            </a:r>
          </a:p>
        </p:txBody>
      </p:sp>
      <p:sp>
        <p:nvSpPr>
          <p:cNvPr id="10" name="TextBox 9">
            <a:extLst>
              <a:ext uri="{FF2B5EF4-FFF2-40B4-BE49-F238E27FC236}">
                <a16:creationId xmlns:a16="http://schemas.microsoft.com/office/drawing/2014/main" id="{87715954-5D18-C858-6975-0500E458D691}"/>
              </a:ext>
            </a:extLst>
          </p:cNvPr>
          <p:cNvSpPr txBox="1"/>
          <p:nvPr/>
        </p:nvSpPr>
        <p:spPr>
          <a:xfrm>
            <a:off x="576944" y="856357"/>
            <a:ext cx="11260829" cy="600164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Antonius Felix served as the Roman procurator of Judea from approximately AD 52 to AD 60. </a:t>
            </a:r>
          </a:p>
          <a:p>
            <a:r>
              <a:rPr lang="en-US" dirty="0">
                <a:solidFill>
                  <a:schemeClr val="bg1"/>
                </a:solidFill>
              </a:rPr>
              <a:t>Roman procurators were responsible for maintaining order, executing Roman law, and collecting taxes. </a:t>
            </a:r>
          </a:p>
          <a:p>
            <a:r>
              <a:rPr lang="en-US" dirty="0">
                <a:solidFill>
                  <a:schemeClr val="bg1"/>
                </a:solidFill>
              </a:rPr>
              <a:t>His rule was characterized by harsh measures against dissent and widespread corruption. He was known for accepting bribes and using extreme violence to suppress crime.</a:t>
            </a:r>
          </a:p>
          <a:p>
            <a:r>
              <a:rPr lang="en-US" sz="3200" dirty="0">
                <a:solidFill>
                  <a:schemeClr val="bg1"/>
                </a:solidFill>
                <a:latin typeface="Aptos" panose="02110004020202020204"/>
              </a:rPr>
              <a:t>Married 3 times</a:t>
            </a:r>
          </a:p>
          <a:p>
            <a:r>
              <a:rPr lang="en-US" dirty="0">
                <a:solidFill>
                  <a:schemeClr val="bg1"/>
                </a:solidFill>
              </a:rPr>
              <a:t>Felix was eventually recalled to Rome around AD 60, facing accusations of mismanagement and violence against the Jewish population. </a:t>
            </a:r>
            <a:endParaRPr lang="en-US" sz="3200" dirty="0">
              <a:solidFill>
                <a:schemeClr val="bg1"/>
              </a:solidFill>
            </a:endParaRPr>
          </a:p>
        </p:txBody>
      </p:sp>
    </p:spTree>
    <p:extLst>
      <p:ext uri="{BB962C8B-B14F-4D97-AF65-F5344CB8AC3E}">
        <p14:creationId xmlns:p14="http://schemas.microsoft.com/office/powerpoint/2010/main" val="345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DC86602-F3D8-3E9D-CBDD-40905BFB3C68}"/>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4AB110EE-D5E6-18CE-3D09-3A5FB95A347C}"/>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191A31E9-D1BE-6C55-BD5E-48CFDFBCE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pic>
        <p:nvPicPr>
          <p:cNvPr id="5" name="Picture 4">
            <a:extLst>
              <a:ext uri="{FF2B5EF4-FFF2-40B4-BE49-F238E27FC236}">
                <a16:creationId xmlns:a16="http://schemas.microsoft.com/office/drawing/2014/main" id="{A8192B5E-B08B-65B5-3324-D940714F0B5C}"/>
              </a:ext>
            </a:extLst>
          </p:cNvPr>
          <p:cNvPicPr>
            <a:picLocks noChangeAspect="1"/>
          </p:cNvPicPr>
          <p:nvPr/>
        </p:nvPicPr>
        <p:blipFill>
          <a:blip r:embed="rId4"/>
          <a:stretch>
            <a:fillRect/>
          </a:stretch>
        </p:blipFill>
        <p:spPr>
          <a:xfrm>
            <a:off x="-90946" y="20501"/>
            <a:ext cx="7611886" cy="6837499"/>
          </a:xfrm>
          <a:prstGeom prst="rect">
            <a:avLst/>
          </a:prstGeom>
        </p:spPr>
      </p:pic>
      <p:sp>
        <p:nvSpPr>
          <p:cNvPr id="6" name="TextBox 5">
            <a:extLst>
              <a:ext uri="{FF2B5EF4-FFF2-40B4-BE49-F238E27FC236}">
                <a16:creationId xmlns:a16="http://schemas.microsoft.com/office/drawing/2014/main" id="{B0F6FEC1-F8FD-CD8B-3C56-86C75E35E209}"/>
              </a:ext>
            </a:extLst>
          </p:cNvPr>
          <p:cNvSpPr txBox="1"/>
          <p:nvPr/>
        </p:nvSpPr>
        <p:spPr>
          <a:xfrm>
            <a:off x="7726680" y="36823"/>
            <a:ext cx="4194810" cy="2246769"/>
          </a:xfrm>
          <a:prstGeom prst="rect">
            <a:avLst/>
          </a:prstGeom>
          <a:noFill/>
        </p:spPr>
        <p:txBody>
          <a:bodyPr wrap="square" rtlCol="0">
            <a:spAutoFit/>
          </a:bodyPr>
          <a:lstStyle/>
          <a:p>
            <a:r>
              <a:rPr lang="en-US" sz="2000" b="1" u="sng" dirty="0">
                <a:solidFill>
                  <a:schemeClr val="bg1"/>
                </a:solidFill>
              </a:rPr>
              <a:t>Praefectus</a:t>
            </a:r>
            <a:r>
              <a:rPr lang="en-US" sz="2000" dirty="0">
                <a:solidFill>
                  <a:schemeClr val="bg1"/>
                </a:solidFill>
              </a:rPr>
              <a:t>: fairly low to high-ranking, military or civil officials in the Roman Empire, whose authority was not embodied in their person (as it was with elected Magistrates) but conferred by delegation from a higher authority. </a:t>
            </a:r>
          </a:p>
        </p:txBody>
      </p:sp>
      <p:sp>
        <p:nvSpPr>
          <p:cNvPr id="7" name="TextBox 6">
            <a:extLst>
              <a:ext uri="{FF2B5EF4-FFF2-40B4-BE49-F238E27FC236}">
                <a16:creationId xmlns:a16="http://schemas.microsoft.com/office/drawing/2014/main" id="{3F08C1AC-1FE3-1F1E-53FC-B86CF264B282}"/>
              </a:ext>
            </a:extLst>
          </p:cNvPr>
          <p:cNvSpPr txBox="1"/>
          <p:nvPr/>
        </p:nvSpPr>
        <p:spPr>
          <a:xfrm>
            <a:off x="7726680" y="2475845"/>
            <a:ext cx="4194810" cy="1631216"/>
          </a:xfrm>
          <a:prstGeom prst="rect">
            <a:avLst/>
          </a:prstGeom>
          <a:noFill/>
        </p:spPr>
        <p:txBody>
          <a:bodyPr wrap="square" rtlCol="0">
            <a:spAutoFit/>
          </a:bodyPr>
          <a:lstStyle>
            <a:defPPr>
              <a:defRPr lang="en-US"/>
            </a:defPPr>
            <a:lvl1pPr>
              <a:defRPr sz="2000" b="1" u="sng">
                <a:solidFill>
                  <a:schemeClr val="bg1"/>
                </a:solidFill>
              </a:defRPr>
            </a:lvl1pPr>
          </a:lstStyle>
          <a:p>
            <a:r>
              <a:rPr lang="en-US" dirty="0"/>
              <a:t>Procurator</a:t>
            </a:r>
            <a:r>
              <a:rPr lang="en-US" u="none" dirty="0"/>
              <a:t>: </a:t>
            </a:r>
            <a:r>
              <a:rPr lang="en-US" b="0" u="none" dirty="0"/>
              <a:t> title of certain officials (not magistrates) in ancient Rome who were in charge of the financial affairs of a province, or imperial governor of a minor province.</a:t>
            </a:r>
            <a:r>
              <a:rPr lang="en-US" b="0" u="none" dirty="0">
                <a:hlinkClick r:id="rId5"/>
              </a:rPr>
              <a:t>[</a:t>
            </a:r>
            <a:endParaRPr lang="en-US" dirty="0"/>
          </a:p>
        </p:txBody>
      </p:sp>
      <p:sp>
        <p:nvSpPr>
          <p:cNvPr id="8" name="TextBox 7">
            <a:extLst>
              <a:ext uri="{FF2B5EF4-FFF2-40B4-BE49-F238E27FC236}">
                <a16:creationId xmlns:a16="http://schemas.microsoft.com/office/drawing/2014/main" id="{6A6351A2-1647-E832-E645-58BC8ADFCD06}"/>
              </a:ext>
            </a:extLst>
          </p:cNvPr>
          <p:cNvSpPr txBox="1"/>
          <p:nvPr/>
        </p:nvSpPr>
        <p:spPr>
          <a:xfrm>
            <a:off x="7726680" y="4299314"/>
            <a:ext cx="4194810" cy="1938992"/>
          </a:xfrm>
          <a:prstGeom prst="rect">
            <a:avLst/>
          </a:prstGeom>
          <a:noFill/>
        </p:spPr>
        <p:txBody>
          <a:bodyPr wrap="square" rtlCol="0">
            <a:spAutoFit/>
          </a:bodyPr>
          <a:lstStyle>
            <a:defPPr>
              <a:defRPr lang="en-US"/>
            </a:defPPr>
            <a:lvl1pPr>
              <a:defRPr sz="2000" b="1" u="sng">
                <a:solidFill>
                  <a:schemeClr val="bg1"/>
                </a:solidFill>
              </a:defRPr>
            </a:lvl1pPr>
          </a:lstStyle>
          <a:p>
            <a:r>
              <a:rPr lang="en-US" dirty="0"/>
              <a:t>Legatus</a:t>
            </a:r>
            <a:r>
              <a:rPr lang="en-US" u="none" dirty="0"/>
              <a:t>: </a:t>
            </a:r>
            <a:r>
              <a:rPr lang="en-US" b="0" u="none" dirty="0"/>
              <a:t>the official title of the governor or general of some Imperial provinces of the Roman Empire during the Principate era, normally the larger ones or those where legions were based. </a:t>
            </a:r>
            <a:endParaRPr lang="en-US" dirty="0"/>
          </a:p>
        </p:txBody>
      </p:sp>
      <p:sp>
        <p:nvSpPr>
          <p:cNvPr id="3" name="Rectangle 2">
            <a:extLst>
              <a:ext uri="{FF2B5EF4-FFF2-40B4-BE49-F238E27FC236}">
                <a16:creationId xmlns:a16="http://schemas.microsoft.com/office/drawing/2014/main" id="{DBA855A0-37BA-EDF5-6836-143A8CC9D809}"/>
              </a:ext>
            </a:extLst>
          </p:cNvPr>
          <p:cNvSpPr/>
          <p:nvPr/>
        </p:nvSpPr>
        <p:spPr>
          <a:xfrm>
            <a:off x="0" y="4869180"/>
            <a:ext cx="7109460" cy="2857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43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EF96F95-DC26-B101-2164-FCD191F558CC}"/>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617896F1-3C7B-1F34-EFED-BF32056227E2}"/>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9D87594E-DC07-6895-A206-404F26096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pic>
        <p:nvPicPr>
          <p:cNvPr id="5" name="Picture 4">
            <a:extLst>
              <a:ext uri="{FF2B5EF4-FFF2-40B4-BE49-F238E27FC236}">
                <a16:creationId xmlns:a16="http://schemas.microsoft.com/office/drawing/2014/main" id="{0793C419-8D2E-A04B-7699-490E8D278522}"/>
              </a:ext>
            </a:extLst>
          </p:cNvPr>
          <p:cNvPicPr>
            <a:picLocks noChangeAspect="1"/>
          </p:cNvPicPr>
          <p:nvPr/>
        </p:nvPicPr>
        <p:blipFill>
          <a:blip r:embed="rId4"/>
          <a:stretch>
            <a:fillRect/>
          </a:stretch>
        </p:blipFill>
        <p:spPr>
          <a:xfrm>
            <a:off x="802880" y="877659"/>
            <a:ext cx="10586239" cy="5773511"/>
          </a:xfrm>
          <a:prstGeom prst="rect">
            <a:avLst/>
          </a:prstGeom>
        </p:spPr>
      </p:pic>
      <p:sp>
        <p:nvSpPr>
          <p:cNvPr id="6" name="TextBox 5">
            <a:extLst>
              <a:ext uri="{FF2B5EF4-FFF2-40B4-BE49-F238E27FC236}">
                <a16:creationId xmlns:a16="http://schemas.microsoft.com/office/drawing/2014/main" id="{23D8F18E-FCD4-24A5-9FF7-3460556E0812}"/>
              </a:ext>
            </a:extLst>
          </p:cNvPr>
          <p:cNvSpPr txBox="1"/>
          <p:nvPr/>
        </p:nvSpPr>
        <p:spPr>
          <a:xfrm>
            <a:off x="576944" y="206830"/>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Drusilla </a:t>
            </a:r>
            <a:r>
              <a:rPr lang="en-US" sz="4400" dirty="0">
                <a:solidFill>
                  <a:prstClr val="white"/>
                </a:solidFill>
                <a:latin typeface="Aptos" panose="02110004020202020204"/>
              </a:rPr>
              <a:t>(Acts 24:24)</a:t>
            </a:r>
          </a:p>
        </p:txBody>
      </p:sp>
    </p:spTree>
    <p:extLst>
      <p:ext uri="{BB962C8B-B14F-4D97-AF65-F5344CB8AC3E}">
        <p14:creationId xmlns:p14="http://schemas.microsoft.com/office/powerpoint/2010/main" val="174476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DDAB94C4-5EE5-1BD0-8CF2-E90FF373D49D}"/>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49F70D0E-6987-76AE-D28A-3A5D12C2C009}"/>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0489CA31-51A6-8C63-FDE6-FDCC46BA8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2F64D1C9-CBA7-2EF4-AEA6-5EF80F386B84}"/>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24:1-9; Paul in Caesarea</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597F0573-C93D-0140-60BD-FB825A0B9290}"/>
              </a:ext>
            </a:extLst>
          </p:cNvPr>
          <p:cNvSpPr txBox="1"/>
          <p:nvPr/>
        </p:nvSpPr>
        <p:spPr>
          <a:xfrm>
            <a:off x="576944" y="109410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After 5 days, the high priest (Ananias) comes down to Caesarea with the elders and an orator named Tertullus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Tertullus begins his accusations with words of flattery to Felix, and then insulting and abusive language toward Paul</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The Jews who had traveled to Caesarea concur with the accusations of Tertullus</a:t>
            </a:r>
          </a:p>
        </p:txBody>
      </p:sp>
    </p:spTree>
    <p:extLst>
      <p:ext uri="{BB962C8B-B14F-4D97-AF65-F5344CB8AC3E}">
        <p14:creationId xmlns:p14="http://schemas.microsoft.com/office/powerpoint/2010/main" val="237331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5CCB-F251-51C8-E099-2D7E79DE4858}"/>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B315CD3E-4B38-5F33-F4C7-D13498374ED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269" name="Text Box 7">
            <a:extLst>
              <a:ext uri="{FF2B5EF4-FFF2-40B4-BE49-F238E27FC236}">
                <a16:creationId xmlns:a16="http://schemas.microsoft.com/office/drawing/2014/main" id="{5D3C5E31-4B9C-0B26-0D4D-2B37FB84019E}"/>
              </a:ext>
            </a:extLst>
          </p:cNvPr>
          <p:cNvSpPr txBox="1">
            <a:spLocks noChangeArrowheads="1"/>
          </p:cNvSpPr>
          <p:nvPr/>
        </p:nvSpPr>
        <p:spPr bwMode="auto">
          <a:xfrm>
            <a:off x="658785" y="249245"/>
            <a:ext cx="5334000" cy="614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15)	</a:t>
            </a:r>
          </a:p>
        </p:txBody>
      </p:sp>
      <p:sp>
        <p:nvSpPr>
          <p:cNvPr id="11270" name="Text Box 8">
            <a:extLst>
              <a:ext uri="{FF2B5EF4-FFF2-40B4-BE49-F238E27FC236}">
                <a16:creationId xmlns:a16="http://schemas.microsoft.com/office/drawing/2014/main" id="{8FD118C1-801C-00E9-E36C-F69C458AD708}"/>
              </a:ext>
            </a:extLst>
          </p:cNvPr>
          <p:cNvSpPr txBox="1">
            <a:spLocks noChangeArrowheads="1"/>
          </p:cNvSpPr>
          <p:nvPr/>
        </p:nvSpPr>
        <p:spPr bwMode="auto">
          <a:xfrm>
            <a:off x="5970617" y="277195"/>
            <a:ext cx="48768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 typeface="Arial" panose="020B0604020202020204" pitchFamily="34" charset="0"/>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28)	</a:t>
            </a:r>
          </a:p>
        </p:txBody>
      </p:sp>
      <p:sp>
        <p:nvSpPr>
          <p:cNvPr id="11271" name="Text Box 10">
            <a:extLst>
              <a:ext uri="{FF2B5EF4-FFF2-40B4-BE49-F238E27FC236}">
                <a16:creationId xmlns:a16="http://schemas.microsoft.com/office/drawing/2014/main" id="{6EA27BF8-072C-14BD-E80E-D571A3F5DBB7}"/>
              </a:ext>
            </a:extLst>
          </p:cNvPr>
          <p:cNvSpPr txBox="1">
            <a:spLocks noChangeArrowheads="1"/>
          </p:cNvSpPr>
          <p:nvPr/>
        </p:nvSpPr>
        <p:spPr bwMode="auto">
          <a:xfrm>
            <a:off x="5625295" y="6341297"/>
            <a:ext cx="63477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Alliteration Memory Statements To Help Recall Chapter Content</a:t>
            </a:r>
          </a:p>
        </p:txBody>
      </p:sp>
      <p:grpSp>
        <p:nvGrpSpPr>
          <p:cNvPr id="36" name="Group 35">
            <a:extLst>
              <a:ext uri="{FF2B5EF4-FFF2-40B4-BE49-F238E27FC236}">
                <a16:creationId xmlns:a16="http://schemas.microsoft.com/office/drawing/2014/main" id="{3BFC0B1F-3B35-E4BC-8E62-BB86323885C5}"/>
              </a:ext>
            </a:extLst>
          </p:cNvPr>
          <p:cNvGrpSpPr/>
          <p:nvPr/>
        </p:nvGrpSpPr>
        <p:grpSpPr>
          <a:xfrm>
            <a:off x="9534605" y="4278311"/>
            <a:ext cx="2537793" cy="2054568"/>
            <a:chOff x="9534605" y="4363652"/>
            <a:chExt cx="2537793" cy="2054568"/>
          </a:xfrm>
        </p:grpSpPr>
        <p:sp>
          <p:nvSpPr>
            <p:cNvPr id="6" name="Rectangle: Rounded Corners 5">
              <a:extLst>
                <a:ext uri="{FF2B5EF4-FFF2-40B4-BE49-F238E27FC236}">
                  <a16:creationId xmlns:a16="http://schemas.microsoft.com/office/drawing/2014/main" id="{9B1A6DF2-AE1E-3FF3-1420-6F460BE4CEFB}"/>
                </a:ext>
              </a:extLst>
            </p:cNvPr>
            <p:cNvSpPr/>
            <p:nvPr/>
          </p:nvSpPr>
          <p:spPr>
            <a:xfrm>
              <a:off x="10127850" y="4548844"/>
              <a:ext cx="1805652" cy="17014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8F8B538D-9225-FB08-749B-CF8E68012D07}"/>
                </a:ext>
              </a:extLst>
            </p:cNvPr>
            <p:cNvSpPr/>
            <p:nvPr/>
          </p:nvSpPr>
          <p:spPr>
            <a:xfrm>
              <a:off x="9534605" y="4363652"/>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FF0000"/>
                    </a:solidFill>
                    <a:prstDash val="solid"/>
                  </a:ln>
                  <a:solidFill>
                    <a:srgbClr val="FF0000"/>
                  </a:solidFill>
                  <a:effectLst>
                    <a:outerShdw blurRad="12700" dist="38100" dir="2700000" algn="tl" rotWithShape="0">
                      <a:srgbClr val="A02B93">
                        <a:lumMod val="60000"/>
                        <a:lumOff val="40000"/>
                      </a:srgbClr>
                    </a:outerShdw>
                  </a:effectLst>
                  <a:uLnTx/>
                  <a:uFillTx/>
                  <a:latin typeface="Aptos" panose="02110004020202020204"/>
                  <a:ea typeface="+mn-ea"/>
                  <a:cs typeface="+mn-cs"/>
                </a:rPr>
                <a:t>A</a:t>
              </a:r>
            </a:p>
          </p:txBody>
        </p:sp>
        <p:sp>
          <p:nvSpPr>
            <p:cNvPr id="8" name="Rectangle 7">
              <a:extLst>
                <a:ext uri="{FF2B5EF4-FFF2-40B4-BE49-F238E27FC236}">
                  <a16:creationId xmlns:a16="http://schemas.microsoft.com/office/drawing/2014/main" id="{56EB4B69-E9F5-9890-2C50-7C50E4015334}"/>
                </a:ext>
              </a:extLst>
            </p:cNvPr>
            <p:cNvSpPr/>
            <p:nvPr/>
          </p:nvSpPr>
          <p:spPr>
            <a:xfrm>
              <a:off x="9691463" y="5094781"/>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0000FF"/>
                    </a:solidFill>
                    <a:prstDash val="solid"/>
                  </a:ln>
                  <a:solidFill>
                    <a:srgbClr val="0000FF"/>
                  </a:solidFill>
                  <a:effectLst>
                    <a:outerShdw blurRad="12700" dist="38100" dir="2700000" algn="tl" rotWithShape="0">
                      <a:srgbClr val="A02B93">
                        <a:lumMod val="60000"/>
                        <a:lumOff val="40000"/>
                      </a:srgbClr>
                    </a:outerShdw>
                  </a:effectLst>
                  <a:uLnTx/>
                  <a:uFillTx/>
                  <a:latin typeface="Aptos" panose="02110004020202020204"/>
                  <a:ea typeface="+mn-ea"/>
                  <a:cs typeface="+mn-cs"/>
                </a:rPr>
                <a:t>F</a:t>
              </a:r>
            </a:p>
          </p:txBody>
        </p:sp>
        <p:sp>
          <p:nvSpPr>
            <p:cNvPr id="9" name="TextBox 8">
              <a:extLst>
                <a:ext uri="{FF2B5EF4-FFF2-40B4-BE49-F238E27FC236}">
                  <a16:creationId xmlns:a16="http://schemas.microsoft.com/office/drawing/2014/main" id="{E638953C-A259-AF83-EE9F-9C912B42CF97}"/>
                </a:ext>
              </a:extLst>
            </p:cNvPr>
            <p:cNvSpPr txBox="1"/>
            <p:nvPr/>
          </p:nvSpPr>
          <p:spPr>
            <a:xfrm>
              <a:off x="10833916" y="4965536"/>
              <a:ext cx="11111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CTS</a:t>
              </a:r>
            </a:p>
          </p:txBody>
        </p:sp>
        <p:sp>
          <p:nvSpPr>
            <p:cNvPr id="10" name="TextBox 9">
              <a:extLst>
                <a:ext uri="{FF2B5EF4-FFF2-40B4-BE49-F238E27FC236}">
                  <a16:creationId xmlns:a16="http://schemas.microsoft.com/office/drawing/2014/main" id="{26C7931B-45BE-86E0-E149-877F5A860940}"/>
                </a:ext>
              </a:extLst>
            </p:cNvPr>
            <p:cNvSpPr txBox="1"/>
            <p:nvPr/>
          </p:nvSpPr>
          <p:spPr>
            <a:xfrm>
              <a:off x="10662216" y="5696662"/>
              <a:ext cx="1410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ACTS</a:t>
              </a:r>
            </a:p>
          </p:txBody>
        </p:sp>
      </p:grpSp>
      <p:sp>
        <p:nvSpPr>
          <p:cNvPr id="2" name="TextBox 1">
            <a:extLst>
              <a:ext uri="{FF2B5EF4-FFF2-40B4-BE49-F238E27FC236}">
                <a16:creationId xmlns:a16="http://schemas.microsoft.com/office/drawing/2014/main" id="{DCB42712-6CD2-2D4B-87B8-B4FB0C87E60A}"/>
              </a:ext>
            </a:extLst>
          </p:cNvPr>
          <p:cNvSpPr txBox="1"/>
          <p:nvPr/>
        </p:nvSpPr>
        <p:spPr>
          <a:xfrm>
            <a:off x="1206705" y="27231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Ascension &amp; Appointment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134F1F8-8280-2B66-E367-701F803FB5CA}"/>
              </a:ext>
            </a:extLst>
          </p:cNvPr>
          <p:cNvSpPr txBox="1"/>
          <p:nvPr/>
        </p:nvSpPr>
        <p:spPr>
          <a:xfrm>
            <a:off x="1206705" y="684875"/>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Pentecost &amp; Peter’s Preaching</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116281-023C-E0FA-929C-2407B9FE2CCF}"/>
              </a:ext>
            </a:extLst>
          </p:cNvPr>
          <p:cNvSpPr txBox="1"/>
          <p:nvPr/>
        </p:nvSpPr>
        <p:spPr>
          <a:xfrm>
            <a:off x="1206705" y="105361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Lame Man &amp; Lesson</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8EF382C-2755-B14C-A00A-6FFC33F5DF4A}"/>
              </a:ext>
            </a:extLst>
          </p:cNvPr>
          <p:cNvSpPr txBox="1"/>
          <p:nvPr/>
        </p:nvSpPr>
        <p:spPr>
          <a:xfrm>
            <a:off x="1206705" y="1460881"/>
            <a:ext cx="4551838"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Restrained, Released, &amp; Request</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CC27166-EBA0-D074-8000-51DB36536580}"/>
              </a:ext>
            </a:extLst>
          </p:cNvPr>
          <p:cNvSpPr txBox="1"/>
          <p:nvPr/>
        </p:nvSpPr>
        <p:spPr>
          <a:xfrm>
            <a:off x="1206705"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Deception &amp; Detention</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009C10C-0629-39CD-9C5C-205213CF9D37}"/>
              </a:ext>
            </a:extLst>
          </p:cNvPr>
          <p:cNvSpPr txBox="1"/>
          <p:nvPr/>
        </p:nvSpPr>
        <p:spPr>
          <a:xfrm>
            <a:off x="1206705" y="228599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Seven Selected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47FEE91-9090-EAC9-B911-D9E2807F1D8E}"/>
              </a:ext>
            </a:extLst>
          </p:cNvPr>
          <p:cNvSpPr txBox="1"/>
          <p:nvPr/>
        </p:nvSpPr>
        <p:spPr>
          <a:xfrm>
            <a:off x="1206705" y="268606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Stephen Stoned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335CAD5-1BCA-1033-2794-0C1ED4D88D21}"/>
              </a:ext>
            </a:extLst>
          </p:cNvPr>
          <p:cNvSpPr txBox="1"/>
          <p:nvPr/>
        </p:nvSpPr>
        <p:spPr>
          <a:xfrm>
            <a:off x="1206705" y="309862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Samaria &amp; Salvation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6DEB300-F842-6B89-D17D-ECDE7496ADCE}"/>
              </a:ext>
            </a:extLst>
          </p:cNvPr>
          <p:cNvSpPr txBox="1"/>
          <p:nvPr/>
        </p:nvSpPr>
        <p:spPr>
          <a:xfrm>
            <a:off x="1206705" y="3485791"/>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Saul Saved &amp; Dorcas Delivered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4D566F2-3E39-8A08-78B4-C95FCE5E3088}"/>
              </a:ext>
            </a:extLst>
          </p:cNvPr>
          <p:cNvSpPr txBox="1"/>
          <p:nvPr/>
        </p:nvSpPr>
        <p:spPr>
          <a:xfrm>
            <a:off x="1206705" y="3874631"/>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Cornelius Converted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04AC255-FC26-7648-72C0-4FFEC391AC10}"/>
              </a:ext>
            </a:extLst>
          </p:cNvPr>
          <p:cNvSpPr txBox="1"/>
          <p:nvPr/>
        </p:nvSpPr>
        <p:spPr>
          <a:xfrm>
            <a:off x="1206705" y="4250889"/>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Report &amp; Relief</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D299B483-FD61-8047-C0AA-3F7DD41BF701}"/>
              </a:ext>
            </a:extLst>
          </p:cNvPr>
          <p:cNvSpPr txBox="1"/>
          <p:nvPr/>
        </p:nvSpPr>
        <p:spPr>
          <a:xfrm>
            <a:off x="1206705" y="4663446"/>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Persecution, Peter, &amp; Pride</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73FA021-A950-517D-4308-A20C1FB2F718}"/>
              </a:ext>
            </a:extLst>
          </p:cNvPr>
          <p:cNvSpPr txBox="1"/>
          <p:nvPr/>
        </p:nvSpPr>
        <p:spPr>
          <a:xfrm>
            <a:off x="1206705" y="507577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Antioch to Iconium</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68FC71E4-D780-F04C-9469-D3C824F3AFA7}"/>
              </a:ext>
            </a:extLst>
          </p:cNvPr>
          <p:cNvSpPr txBox="1"/>
          <p:nvPr/>
        </p:nvSpPr>
        <p:spPr>
          <a:xfrm>
            <a:off x="1206705" y="548833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Iconium to Antioch</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6EE594F-0DE6-A910-A2D3-A57343E4987A}"/>
              </a:ext>
            </a:extLst>
          </p:cNvPr>
          <p:cNvSpPr txBox="1"/>
          <p:nvPr/>
        </p:nvSpPr>
        <p:spPr>
          <a:xfrm>
            <a:off x="1206705" y="5900892"/>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Disagreement &amp; Decision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23D7EE5-9D7A-6D41-9D7B-4B3F2FE75475}"/>
              </a:ext>
            </a:extLst>
          </p:cNvPr>
          <p:cNvSpPr txBox="1"/>
          <p:nvPr/>
        </p:nvSpPr>
        <p:spPr>
          <a:xfrm>
            <a:off x="6485737" y="27231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Philippian Prison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4B145A2D-F040-0E4B-7A6C-E32BE57983D1}"/>
              </a:ext>
            </a:extLst>
          </p:cNvPr>
          <p:cNvSpPr txBox="1"/>
          <p:nvPr/>
        </p:nvSpPr>
        <p:spPr>
          <a:xfrm>
            <a:off x="6485737" y="68487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Addressing Athens</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405AB0-D69A-A050-26E6-7CB9315DB022}"/>
              </a:ext>
            </a:extLst>
          </p:cNvPr>
          <p:cNvSpPr txBox="1"/>
          <p:nvPr/>
        </p:nvSpPr>
        <p:spPr>
          <a:xfrm>
            <a:off x="6485737" y="1077264"/>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Achaia, Antioch, &amp; Apollos</a:t>
            </a:r>
            <a:endParaRPr lang="en-US" dirty="0">
              <a:solidFill>
                <a:schemeClr val="bg1"/>
              </a:solidFill>
            </a:endParaRPr>
          </a:p>
        </p:txBody>
      </p:sp>
      <p:sp>
        <p:nvSpPr>
          <p:cNvPr id="4" name="TextBox 3">
            <a:extLst>
              <a:ext uri="{FF2B5EF4-FFF2-40B4-BE49-F238E27FC236}">
                <a16:creationId xmlns:a16="http://schemas.microsoft.com/office/drawing/2014/main" id="{B7C55E00-8179-2E61-35FC-854665FC8243}"/>
              </a:ext>
            </a:extLst>
          </p:cNvPr>
          <p:cNvSpPr txBox="1"/>
          <p:nvPr/>
        </p:nvSpPr>
        <p:spPr>
          <a:xfrm>
            <a:off x="6485737" y="146088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Re-baptism, Repentance, &amp; Riot</a:t>
            </a:r>
            <a:endParaRPr lang="en-US" dirty="0">
              <a:solidFill>
                <a:schemeClr val="bg1"/>
              </a:solidFill>
            </a:endParaRPr>
          </a:p>
        </p:txBody>
      </p:sp>
      <p:sp>
        <p:nvSpPr>
          <p:cNvPr id="24" name="TextBox 23">
            <a:extLst>
              <a:ext uri="{FF2B5EF4-FFF2-40B4-BE49-F238E27FC236}">
                <a16:creationId xmlns:a16="http://schemas.microsoft.com/office/drawing/2014/main" id="{EA20BD0F-4F4F-01DA-A53D-6B942A291CA2}"/>
              </a:ext>
            </a:extLst>
          </p:cNvPr>
          <p:cNvSpPr txBox="1"/>
          <p:nvPr/>
        </p:nvSpPr>
        <p:spPr>
          <a:xfrm>
            <a:off x="6485737"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Macedonia &amp; Miletus</a:t>
            </a:r>
            <a:endParaRPr lang="en-US" dirty="0">
              <a:solidFill>
                <a:schemeClr val="bg1"/>
              </a:solidFill>
            </a:endParaRPr>
          </a:p>
        </p:txBody>
      </p:sp>
      <p:sp>
        <p:nvSpPr>
          <p:cNvPr id="25" name="TextBox 24">
            <a:extLst>
              <a:ext uri="{FF2B5EF4-FFF2-40B4-BE49-F238E27FC236}">
                <a16:creationId xmlns:a16="http://schemas.microsoft.com/office/drawing/2014/main" id="{B9E66A26-AE85-C61A-816C-5B77DEE48DC4}"/>
              </a:ext>
            </a:extLst>
          </p:cNvPr>
          <p:cNvSpPr txBox="1"/>
          <p:nvPr/>
        </p:nvSpPr>
        <p:spPr>
          <a:xfrm>
            <a:off x="6485737" y="228599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Jerusalem &amp; Jewish Mob</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9BB72422-9C7E-F209-8ACE-BA73749CCA5E}"/>
              </a:ext>
            </a:extLst>
          </p:cNvPr>
          <p:cNvSpPr txBox="1"/>
          <p:nvPr/>
        </p:nvSpPr>
        <p:spPr>
          <a:xfrm>
            <a:off x="6485737" y="268606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Review &amp; Rejection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D90502D-8884-E761-ADBA-B516ADAEC82C}"/>
              </a:ext>
            </a:extLst>
          </p:cNvPr>
          <p:cNvSpPr txBox="1"/>
          <p:nvPr/>
        </p:nvSpPr>
        <p:spPr>
          <a:xfrm>
            <a:off x="6485737" y="309862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Council &amp; Conspiracy</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01FD535B-B83B-C956-7DBE-65780FE92E0D}"/>
              </a:ext>
            </a:extLst>
          </p:cNvPr>
          <p:cNvSpPr txBox="1"/>
          <p:nvPr/>
        </p:nvSpPr>
        <p:spPr>
          <a:xfrm>
            <a:off x="6485737" y="3511182"/>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Caesarean Confinement </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87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1044221E-CF62-28BC-7FFE-1BB4EBC7DB5A}"/>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04B6F36-5E6C-B753-BF44-BD49E354E223}"/>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710F77B1-9E96-32E4-3540-4E55C2D85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7941BEF8-C67C-69CF-92D4-C5F4AC1000B8}"/>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24:10-21; Paul in Caesarea</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74E1D2C-FA87-5AF1-7742-7FCB2D2286C1}"/>
              </a:ext>
            </a:extLst>
          </p:cNvPr>
          <p:cNvSpPr txBox="1"/>
          <p:nvPr/>
        </p:nvSpPr>
        <p:spPr>
          <a:xfrm>
            <a:off x="576944" y="1094108"/>
            <a:ext cx="11260829" cy="501675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initiates his defense with respect to Felix</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He challenges the charges that were laid out against him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He discusses how he worships the God of his fathers, believing in all things which are written in the Law and in the Prophets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He has hope in God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He is striving to have a good conscience toward God and men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He questions why the Jews who falsely accused him in Jerusalem were not in Caesarea</a:t>
            </a:r>
          </a:p>
        </p:txBody>
      </p:sp>
    </p:spTree>
    <p:extLst>
      <p:ext uri="{BB962C8B-B14F-4D97-AF65-F5344CB8AC3E}">
        <p14:creationId xmlns:p14="http://schemas.microsoft.com/office/powerpoint/2010/main" val="194891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fade">
                                      <p:cBhvr>
                                        <p:cTn id="1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E5FADC36-BC8B-BE14-B3EB-B590275E0C7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5498E8D-049B-ABBF-C560-B6014A621469}"/>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0016A82F-026E-411F-335C-76EE67FAF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4A6AA6CA-171F-C917-BE98-24AE7F518523}"/>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24:22-27; Paul in Caesarea</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3FFA6D7B-C28D-7B2D-2EBB-B7B08C64DA3A}"/>
              </a:ext>
            </a:extLst>
          </p:cNvPr>
          <p:cNvSpPr txBox="1"/>
          <p:nvPr/>
        </p:nvSpPr>
        <p:spPr>
          <a:xfrm>
            <a:off x="576944" y="1094108"/>
            <a:ext cx="11260829" cy="550920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Felix, hearing the defense of Paul, adjourns the proceedings and places Paul under house arrest while he waited on Lysias to come to Caesarea to make a decision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He commands the centurion to allow Paul’s friends to provide for him and visit him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Felix calls for Paul and heard him concerning the faith in Christ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Paul reasons with Felix &amp; Drusilla about righteousness, self-control, and the judgment to come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Felix was afraid, but procrastinates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Paul remains in Caesarea for 2 years</a:t>
            </a:r>
          </a:p>
        </p:txBody>
      </p:sp>
    </p:spTree>
    <p:extLst>
      <p:ext uri="{BB962C8B-B14F-4D97-AF65-F5344CB8AC3E}">
        <p14:creationId xmlns:p14="http://schemas.microsoft.com/office/powerpoint/2010/main" val="27424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3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C4F19C95-3D40-6B16-B2BA-F63141D1FEC5}"/>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17280134-9EFB-60C5-515C-FBDE10EE3EBC}"/>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dirty="0"/>
          </a:p>
        </p:txBody>
      </p:sp>
      <p:pic>
        <p:nvPicPr>
          <p:cNvPr id="2" name="Picture 1" descr="A close up of an open book&#10;&#10;AI-generated content may be incorrect.">
            <a:extLst>
              <a:ext uri="{FF2B5EF4-FFF2-40B4-BE49-F238E27FC236}">
                <a16:creationId xmlns:a16="http://schemas.microsoft.com/office/drawing/2014/main" id="{D07FE111-85A2-6288-ECE2-B844A7968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967A5CF-3467-AAC6-4413-AA8422CD198E}"/>
              </a:ext>
            </a:extLst>
          </p:cNvPr>
          <p:cNvSpPr txBox="1"/>
          <p:nvPr/>
        </p:nvSpPr>
        <p:spPr>
          <a:xfrm>
            <a:off x="1088573" y="674916"/>
            <a:ext cx="10700656" cy="5755422"/>
          </a:xfrm>
          <a:prstGeom prst="rect">
            <a:avLst/>
          </a:prstGeom>
          <a:noFill/>
        </p:spPr>
        <p:txBody>
          <a:bodyPr wrap="square" rtlCol="0">
            <a:spAutoFit/>
          </a:bodyPr>
          <a:lstStyle/>
          <a:p>
            <a:r>
              <a:rPr lang="en-US" sz="4400" b="1" dirty="0">
                <a:solidFill>
                  <a:schemeClr val="bg1"/>
                </a:solidFill>
              </a:rPr>
              <a:t>Today’s class:</a:t>
            </a:r>
          </a:p>
          <a:p>
            <a:r>
              <a:rPr lang="en-US" sz="3600" b="1" dirty="0">
                <a:solidFill>
                  <a:schemeClr val="bg1"/>
                </a:solidFill>
              </a:rPr>
              <a:t>Acts 23:25 - 24:27</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Claudius Lysias, Roman Commander, sends letter to Felix</a:t>
            </a:r>
          </a:p>
          <a:p>
            <a:pPr marL="571500" indent="-571500">
              <a:buFont typeface="Arial" panose="020B0604020202020204" pitchFamily="34" charset="0"/>
              <a:buChar char="•"/>
            </a:pPr>
            <a:r>
              <a:rPr lang="en-US" sz="3600" dirty="0">
                <a:solidFill>
                  <a:schemeClr val="bg1"/>
                </a:solidFill>
              </a:rPr>
              <a:t>Accusation against Paul by the Jews from Jerusalem</a:t>
            </a:r>
          </a:p>
          <a:p>
            <a:pPr marL="571500" indent="-571500">
              <a:buFont typeface="Arial" panose="020B0604020202020204" pitchFamily="34" charset="0"/>
              <a:buChar char="•"/>
            </a:pPr>
            <a:r>
              <a:rPr lang="en-US" sz="3600" dirty="0">
                <a:solidFill>
                  <a:schemeClr val="bg1"/>
                </a:solidFill>
              </a:rPr>
              <a:t>Paul’s defense before Felix</a:t>
            </a:r>
          </a:p>
          <a:p>
            <a:pPr marL="571500" indent="-571500">
              <a:buFont typeface="Arial" panose="020B0604020202020204" pitchFamily="34" charset="0"/>
              <a:buChar char="•"/>
            </a:pPr>
            <a:r>
              <a:rPr lang="en-US" sz="3600" dirty="0">
                <a:solidFill>
                  <a:schemeClr val="bg1"/>
                </a:solidFill>
              </a:rPr>
              <a:t>Procrastination of Felix</a:t>
            </a:r>
          </a:p>
          <a:p>
            <a:r>
              <a:rPr lang="en-US" sz="3600" dirty="0">
                <a:solidFill>
                  <a:schemeClr val="bg1"/>
                </a:solidFill>
              </a:rPr>
              <a:t> </a:t>
            </a:r>
          </a:p>
        </p:txBody>
      </p:sp>
    </p:spTree>
    <p:extLst>
      <p:ext uri="{BB962C8B-B14F-4D97-AF65-F5344CB8AC3E}">
        <p14:creationId xmlns:p14="http://schemas.microsoft.com/office/powerpoint/2010/main" val="21908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5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61FAADDB-5D82-56E9-95B4-15CA6F03315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F263B5B-173F-7DB2-FFF6-F9B7773E273A}"/>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A2A9FCC0-BAC1-65C0-8DCD-2B07D3839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A949F5F6-E04F-E3F7-9674-9116A8A13764}"/>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 in Jerusalem</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3884605B-5099-D783-DAFD-8F8F8A46637A}"/>
              </a:ext>
            </a:extLst>
          </p:cNvPr>
          <p:cNvSpPr txBox="1"/>
          <p:nvPr/>
        </p:nvSpPr>
        <p:spPr>
          <a:xfrm>
            <a:off x="576944" y="1450038"/>
            <a:ext cx="11260829" cy="600164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Falsely accused of desecrating the temple by allowing a Greek inside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Saved by Roman guard in court of Gentiles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Summary of Paul’s defense before the people</a:t>
            </a:r>
            <a:r>
              <a:rPr lang="en-US" sz="3200" dirty="0">
                <a:solidFill>
                  <a:prstClr val="white"/>
                </a:solidFill>
                <a:latin typeface="Aptos" panose="02110004020202020204"/>
              </a:rPr>
              <a:t> (until the mention of “Gentiles”)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Paul’s defense before the council (“</a:t>
            </a:r>
            <a:r>
              <a:rPr kumimoji="0" lang="en-US" sz="3200" b="0" i="1" u="none" strike="noStrike" kern="1200" cap="none" spc="0" normalizeH="0" baseline="0" noProof="0" dirty="0">
                <a:ln>
                  <a:noFill/>
                </a:ln>
                <a:solidFill>
                  <a:prstClr val="white"/>
                </a:solidFill>
                <a:effectLst/>
                <a:uLnTx/>
                <a:uFillTx/>
                <a:latin typeface="Aptos" panose="02110004020202020204"/>
                <a:ea typeface="+mn-ea"/>
                <a:cs typeface="+mn-cs"/>
              </a:rPr>
              <a:t>I am a Pharisee, the son of a Pharisee; concerning</a:t>
            </a:r>
            <a:r>
              <a:rPr kumimoji="0" lang="en-US" sz="3200" b="0" i="1" u="none" strike="noStrike" kern="1200" cap="none" spc="0" normalizeH="0" noProof="0" dirty="0">
                <a:ln>
                  <a:noFill/>
                </a:ln>
                <a:solidFill>
                  <a:prstClr val="white"/>
                </a:solidFill>
                <a:effectLst/>
                <a:uLnTx/>
                <a:uFillTx/>
                <a:latin typeface="Aptos" panose="02110004020202020204"/>
                <a:ea typeface="+mn-ea"/>
                <a:cs typeface="+mn-cs"/>
              </a:rPr>
              <a:t> the hope and resurrection of the dead I am being judged</a:t>
            </a:r>
            <a:r>
              <a:rPr kumimoji="0" lang="en-US" sz="3200" b="0" i="0" u="none" strike="noStrike" kern="1200" cap="none" spc="0" normalizeH="0" noProof="0" dirty="0">
                <a:ln>
                  <a:noFill/>
                </a:ln>
                <a:solidFill>
                  <a:prstClr val="white"/>
                </a:solidFill>
                <a:effectLst/>
                <a:uLnTx/>
                <a:uFillTx/>
                <a:latin typeface="Aptos" panose="02110004020202020204"/>
                <a:ea typeface="+mn-ea"/>
                <a:cs typeface="+mn-cs"/>
              </a:rPr>
              <a:t>”)</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Lord stood by Paul (Acts 23:11)</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FA9C4672-2087-6135-000D-E9C94555ED8F}"/>
              </a:ext>
            </a:extLst>
          </p:cNvPr>
          <p:cNvSpPr/>
          <p:nvPr/>
        </p:nvSpPr>
        <p:spPr>
          <a:xfrm rot="1221271">
            <a:off x="9531220" y="542530"/>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Tree>
    <p:extLst>
      <p:ext uri="{BB962C8B-B14F-4D97-AF65-F5344CB8AC3E}">
        <p14:creationId xmlns:p14="http://schemas.microsoft.com/office/powerpoint/2010/main" val="88173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14DCFCDA-79AD-8D83-3A16-1074D7940893}"/>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D1F1B41C-832E-D418-4B33-FD267C9A715F}"/>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F2D36BEA-E1E7-C4F5-9AD1-EA3DBA0D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5B0D5F48-C173-B3BA-BAEA-C5E779C35583}"/>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 in Jerusalem</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A1A52560-3208-9D9C-17EE-37EF14ADF9DD}"/>
              </a:ext>
            </a:extLst>
          </p:cNvPr>
          <p:cNvSpPr txBox="1"/>
          <p:nvPr/>
        </p:nvSpPr>
        <p:spPr>
          <a:xfrm>
            <a:off x="576944" y="1450038"/>
            <a:ext cx="11260829" cy="649408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vow</a:t>
            </a:r>
            <a:r>
              <a:rPr kumimoji="0" lang="en-US" sz="3200" b="0" i="0" u="none" strike="noStrike" kern="1200" cap="none" spc="0" normalizeH="0" noProof="0" dirty="0">
                <a:ln>
                  <a:noFill/>
                </a:ln>
                <a:solidFill>
                  <a:prstClr val="white"/>
                </a:solidFill>
                <a:effectLst/>
                <a:uLnTx/>
                <a:uFillTx/>
                <a:latin typeface="Aptos" panose="02110004020202020204"/>
                <a:ea typeface="+mn-ea"/>
                <a:cs typeface="+mn-cs"/>
              </a:rPr>
              <a:t> to kill Paul</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Claudius Lysias, commander of Roman forces in Jerusalem, sends Paul to Caesarea to Felix, governor of Judea</a:t>
            </a:r>
          </a:p>
          <a:p>
            <a:pPr marL="914400" lvl="1" indent="-457200">
              <a:buFont typeface="Arial" panose="020B0604020202020204" pitchFamily="34" charset="0"/>
              <a:buChar char="•"/>
              <a:defRPr/>
            </a:pPr>
            <a:r>
              <a:rPr lang="en-US" sz="3200" dirty="0">
                <a:solidFill>
                  <a:prstClr val="white"/>
                </a:solidFill>
              </a:rPr>
              <a:t>The Commander directs resources to ensure Paul is kept safe</a:t>
            </a:r>
          </a:p>
          <a:p>
            <a:pPr marL="914400" lvl="1" indent="-457200">
              <a:buFont typeface="Arial" panose="020B0604020202020204" pitchFamily="34" charset="0"/>
              <a:buChar char="•"/>
              <a:defRPr/>
            </a:pPr>
            <a:r>
              <a:rPr lang="en-US" sz="3200" dirty="0">
                <a:solidFill>
                  <a:prstClr val="white"/>
                </a:solidFill>
              </a:rPr>
              <a:t>The entourage, almost 500 soldiers and Paul, leaves Jerusalem and travels to Antipatris.</a:t>
            </a:r>
          </a:p>
          <a:p>
            <a:pPr marL="914400" lvl="1" indent="-457200">
              <a:buFont typeface="Arial" panose="020B0604020202020204" pitchFamily="34" charset="0"/>
              <a:buChar char="•"/>
              <a:defRPr/>
            </a:pPr>
            <a:r>
              <a:rPr lang="en-US" sz="3200" dirty="0">
                <a:solidFill>
                  <a:prstClr val="white"/>
                </a:solidFill>
              </a:rPr>
              <a:t>The horsemen and Paul continue to Caesarea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1EDD71DA-527B-665B-41A3-111F934D36F1}"/>
              </a:ext>
            </a:extLst>
          </p:cNvPr>
          <p:cNvSpPr/>
          <p:nvPr/>
        </p:nvSpPr>
        <p:spPr>
          <a:xfrm rot="1221271">
            <a:off x="9531220" y="542530"/>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Tree>
    <p:extLst>
      <p:ext uri="{BB962C8B-B14F-4D97-AF65-F5344CB8AC3E}">
        <p14:creationId xmlns:p14="http://schemas.microsoft.com/office/powerpoint/2010/main" val="135376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9287DD8-C74C-E0D5-5F93-12208DFA3AB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088975E-DD7A-898A-33D1-DAF25AC0A5F7}"/>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F97DACA9-0073-B08E-34DB-92CC54569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7F904AC-FB74-0786-6083-84E5A901E7D3}"/>
              </a:ext>
            </a:extLst>
          </p:cNvPr>
          <p:cNvSpPr txBox="1"/>
          <p:nvPr/>
        </p:nvSpPr>
        <p:spPr>
          <a:xfrm>
            <a:off x="576944" y="3429000"/>
            <a:ext cx="302541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Antipatris: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23:31</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E0D17642-60FE-BE86-557E-ECFBF3A75F19}"/>
              </a:ext>
            </a:extLst>
          </p:cNvPr>
          <p:cNvPicPr>
            <a:picLocks noChangeAspect="1"/>
          </p:cNvPicPr>
          <p:nvPr/>
        </p:nvPicPr>
        <p:blipFill>
          <a:blip r:embed="rId4"/>
          <a:stretch>
            <a:fillRect/>
          </a:stretch>
        </p:blipFill>
        <p:spPr>
          <a:xfrm>
            <a:off x="3602357" y="24473"/>
            <a:ext cx="6902852" cy="6833527"/>
          </a:xfrm>
          <a:prstGeom prst="rect">
            <a:avLst/>
          </a:prstGeom>
        </p:spPr>
      </p:pic>
      <p:sp>
        <p:nvSpPr>
          <p:cNvPr id="6" name="TextBox 5">
            <a:extLst>
              <a:ext uri="{FF2B5EF4-FFF2-40B4-BE49-F238E27FC236}">
                <a16:creationId xmlns:a16="http://schemas.microsoft.com/office/drawing/2014/main" id="{2C92786D-C3D8-5801-D840-B0E544E52E5C}"/>
              </a:ext>
            </a:extLst>
          </p:cNvPr>
          <p:cNvSpPr txBox="1"/>
          <p:nvPr/>
        </p:nvSpPr>
        <p:spPr>
          <a:xfrm>
            <a:off x="6972300" y="0"/>
            <a:ext cx="5219700" cy="6324808"/>
          </a:xfrm>
          <a:prstGeom prst="rect">
            <a:avLst/>
          </a:prstGeom>
          <a:solidFill>
            <a:schemeClr val="accent2">
              <a:lumMod val="20000"/>
              <a:lumOff val="80000"/>
              <a:alpha val="7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ptos" panose="02110004020202020204"/>
                <a:ea typeface="+mn-ea"/>
                <a:cs typeface="+mn-cs"/>
              </a:rPr>
              <a:t>Antipatris</a:t>
            </a:r>
            <a:r>
              <a:rPr kumimoji="0" lang="en-US" sz="2700" b="0" i="0" u="none" strike="noStrike" kern="1200" cap="none" spc="0" normalizeH="0" baseline="0" noProof="0" dirty="0">
                <a:ln>
                  <a:noFill/>
                </a:ln>
                <a:solidFill>
                  <a:prstClr val="black"/>
                </a:solidFill>
                <a:effectLst/>
                <a:uLnTx/>
                <a:uFillTx/>
                <a:latin typeface="Aptos" panose="02110004020202020204"/>
                <a:ea typeface="+mn-ea"/>
                <a:cs typeface="+mn-cs"/>
              </a:rPr>
              <a:t>: founded by Herod the Great around 9 BC, and it served as a significant military and administrative center. The city was strategically important due to its location on the Via Maris (Way of the Sea), an ancient trade route that connected Egypt with the northern empires of Syria, Anatolia, and Mesopotamia. This made Antipatris a vital link in the network of Roman roads, facilitating the movement of troops, goods, and information across the region.</a:t>
            </a:r>
          </a:p>
        </p:txBody>
      </p:sp>
      <p:sp>
        <p:nvSpPr>
          <p:cNvPr id="3" name="Oval 2">
            <a:extLst>
              <a:ext uri="{FF2B5EF4-FFF2-40B4-BE49-F238E27FC236}">
                <a16:creationId xmlns:a16="http://schemas.microsoft.com/office/drawing/2014/main" id="{FAD76B3D-6FBF-A716-6FA5-293B8E8D3B3F}"/>
              </a:ext>
            </a:extLst>
          </p:cNvPr>
          <p:cNvSpPr/>
          <p:nvPr/>
        </p:nvSpPr>
        <p:spPr>
          <a:xfrm>
            <a:off x="4876800" y="3746500"/>
            <a:ext cx="1750970" cy="825500"/>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696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67E16B58-F76A-8012-0CF7-A1A904420E5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4F3A130-6323-9E23-F5DE-B0463B4D41D7}"/>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7B7946C6-85B7-4BF2-9B5F-17FB2FD5D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pic>
        <p:nvPicPr>
          <p:cNvPr id="5" name="Picture 4">
            <a:extLst>
              <a:ext uri="{FF2B5EF4-FFF2-40B4-BE49-F238E27FC236}">
                <a16:creationId xmlns:a16="http://schemas.microsoft.com/office/drawing/2014/main" id="{72834110-5ACE-9309-1F2B-56282A3B3773}"/>
              </a:ext>
            </a:extLst>
          </p:cNvPr>
          <p:cNvPicPr>
            <a:picLocks noChangeAspect="1"/>
          </p:cNvPicPr>
          <p:nvPr/>
        </p:nvPicPr>
        <p:blipFill>
          <a:blip r:embed="rId4"/>
          <a:stretch>
            <a:fillRect/>
          </a:stretch>
        </p:blipFill>
        <p:spPr>
          <a:xfrm>
            <a:off x="3602357" y="24473"/>
            <a:ext cx="6902852" cy="6833527"/>
          </a:xfrm>
          <a:prstGeom prst="rect">
            <a:avLst/>
          </a:prstGeom>
        </p:spPr>
      </p:pic>
      <p:sp>
        <p:nvSpPr>
          <p:cNvPr id="3" name="TextBox 2">
            <a:extLst>
              <a:ext uri="{FF2B5EF4-FFF2-40B4-BE49-F238E27FC236}">
                <a16:creationId xmlns:a16="http://schemas.microsoft.com/office/drawing/2014/main" id="{0A26AD85-3DB2-3058-5738-F72A49537D6D}"/>
              </a:ext>
            </a:extLst>
          </p:cNvPr>
          <p:cNvSpPr txBox="1"/>
          <p:nvPr/>
        </p:nvSpPr>
        <p:spPr>
          <a:xfrm>
            <a:off x="576944" y="888275"/>
            <a:ext cx="302541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23:33</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E455514-3ADD-6F0F-820A-BE88484F88BB}"/>
              </a:ext>
            </a:extLst>
          </p:cNvPr>
          <p:cNvSpPr txBox="1"/>
          <p:nvPr/>
        </p:nvSpPr>
        <p:spPr>
          <a:xfrm>
            <a:off x="6435090" y="0"/>
            <a:ext cx="5756910" cy="5755422"/>
          </a:xfrm>
          <a:prstGeom prst="rect">
            <a:avLst/>
          </a:prstGeom>
          <a:solidFill>
            <a:schemeClr val="accent2">
              <a:lumMod val="20000"/>
              <a:lumOff val="80000"/>
              <a:alpha val="7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ptos" panose="02110004020202020204"/>
                <a:ea typeface="+mn-ea"/>
                <a:cs typeface="+mn-cs"/>
              </a:rPr>
              <a:t>Caesarea</a:t>
            </a:r>
            <a:r>
              <a:rPr kumimoji="0" lang="en-US" sz="2300" b="0" i="0" u="none" strike="noStrike" kern="1200" cap="none" spc="0" normalizeH="0" baseline="0" noProof="0" dirty="0">
                <a:ln>
                  <a:noFill/>
                </a:ln>
                <a:solidFill>
                  <a:prstClr val="black"/>
                </a:solidFill>
                <a:effectLst/>
                <a:uLnTx/>
                <a:uFillTx/>
                <a:latin typeface="Aptos" panose="02110004020202020204"/>
                <a:ea typeface="+mn-ea"/>
                <a:cs typeface="+mn-cs"/>
              </a:rPr>
              <a:t>: In ancient times, it boasted one of the world’s largest artificial harbors and was a center of Roman governance in the region. It was originally a small Phoenician town known as Straton’s Tower, and it was aggressively developed by Herod the Great into a major port city. Herod oversaw the construction of a massive artificial harbor, one of the largest in the world at the time, called Sebastos. Both the city of Caesarea and the harbor of Sebastos were named after Herod’s patron, Augustus Caesar (</a:t>
            </a:r>
            <a:r>
              <a:rPr kumimoji="0" lang="en-US" sz="2300" b="0" i="1" u="none" strike="noStrike" kern="1200" cap="none" spc="0" normalizeH="0" baseline="0" noProof="0" dirty="0">
                <a:ln>
                  <a:noFill/>
                </a:ln>
                <a:solidFill>
                  <a:prstClr val="black"/>
                </a:solidFill>
                <a:effectLst/>
                <a:uLnTx/>
                <a:uFillTx/>
                <a:latin typeface="Aptos" panose="02110004020202020204"/>
                <a:ea typeface="+mn-ea"/>
                <a:cs typeface="+mn-cs"/>
              </a:rPr>
              <a:t>Sebastos</a:t>
            </a:r>
            <a:r>
              <a:rPr kumimoji="0" lang="en-US" sz="2300" b="0" i="0" u="none" strike="noStrike" kern="1200" cap="none" spc="0" normalizeH="0" baseline="0" noProof="0" dirty="0">
                <a:ln>
                  <a:noFill/>
                </a:ln>
                <a:solidFill>
                  <a:prstClr val="black"/>
                </a:solidFill>
                <a:effectLst/>
                <a:uLnTx/>
                <a:uFillTx/>
                <a:latin typeface="Aptos" panose="02110004020202020204"/>
                <a:ea typeface="+mn-ea"/>
                <a:cs typeface="+mn-cs"/>
              </a:rPr>
              <a:t> being the Greek equivalent of </a:t>
            </a:r>
            <a:r>
              <a:rPr kumimoji="0" lang="en-US" sz="2300" b="0" i="1" u="none" strike="noStrike" kern="1200" cap="none" spc="0" normalizeH="0" baseline="0" noProof="0" dirty="0">
                <a:ln>
                  <a:noFill/>
                </a:ln>
                <a:solidFill>
                  <a:prstClr val="black"/>
                </a:solidFill>
                <a:effectLst/>
                <a:uLnTx/>
                <a:uFillTx/>
                <a:latin typeface="Aptos" panose="02110004020202020204"/>
                <a:ea typeface="+mn-ea"/>
                <a:cs typeface="+mn-cs"/>
              </a:rPr>
              <a:t>Augustus</a:t>
            </a:r>
            <a:r>
              <a:rPr kumimoji="0" lang="en-US" sz="2300" b="0" i="0" u="none" strike="noStrike" kern="1200" cap="none" spc="0" normalizeH="0" baseline="0" noProof="0" dirty="0">
                <a:ln>
                  <a:noFill/>
                </a:ln>
                <a:solidFill>
                  <a:prstClr val="black"/>
                </a:solidFill>
                <a:effectLst/>
                <a:uLnTx/>
                <a:uFillTx/>
                <a:latin typeface="Aptos" panose="02110004020202020204"/>
                <a:ea typeface="+mn-ea"/>
                <a:cs typeface="+mn-cs"/>
              </a:rPr>
              <a:t>). In addition to the artificial harbor, Herod built magnificent theaters, a palace, and an aqueduct.</a:t>
            </a:r>
          </a:p>
        </p:txBody>
      </p:sp>
      <p:sp>
        <p:nvSpPr>
          <p:cNvPr id="4" name="Oval 3">
            <a:extLst>
              <a:ext uri="{FF2B5EF4-FFF2-40B4-BE49-F238E27FC236}">
                <a16:creationId xmlns:a16="http://schemas.microsoft.com/office/drawing/2014/main" id="{FE7565C5-6E9F-B052-A906-EC39C18A5371}"/>
              </a:ext>
            </a:extLst>
          </p:cNvPr>
          <p:cNvSpPr/>
          <p:nvPr/>
        </p:nvSpPr>
        <p:spPr>
          <a:xfrm>
            <a:off x="4667610" y="1409700"/>
            <a:ext cx="1750970" cy="825500"/>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33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E84A3EC-69D1-AC21-A0A7-14EF0D1B013B}"/>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4596082D-6632-CFB6-5352-E526821256C2}"/>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066DA46D-6530-0615-46B9-24AC7D574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B60750B9-B354-53D0-60A1-A774B6F78E1C}"/>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Acts 23:33</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5EAE9865-FCA9-6888-691F-452456066BEA}"/>
              </a:ext>
            </a:extLst>
          </p:cNvPr>
          <p:cNvPicPr>
            <a:picLocks noChangeAspect="1"/>
          </p:cNvPicPr>
          <p:nvPr/>
        </p:nvPicPr>
        <p:blipFill>
          <a:blip r:embed="rId4"/>
          <a:stretch>
            <a:fillRect/>
          </a:stretch>
        </p:blipFill>
        <p:spPr>
          <a:xfrm>
            <a:off x="238125" y="783502"/>
            <a:ext cx="11715750" cy="5719668"/>
          </a:xfrm>
          <a:prstGeom prst="rect">
            <a:avLst/>
          </a:prstGeom>
        </p:spPr>
      </p:pic>
    </p:spTree>
    <p:extLst>
      <p:ext uri="{BB962C8B-B14F-4D97-AF65-F5344CB8AC3E}">
        <p14:creationId xmlns:p14="http://schemas.microsoft.com/office/powerpoint/2010/main" val="163878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67547CA0-73B9-9E6E-B0B2-31C7C083B02C}"/>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960651A-3BB8-366F-D386-F7B930DB0B19}"/>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8CFD7EF1-51F7-FAE5-57D6-1FE49B151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0652973E-CEC0-D64A-FF83-9F0747198BDF}"/>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Acts 23:33</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80EC78D5-9BFB-940E-6CE3-22974EE349F1}"/>
              </a:ext>
            </a:extLst>
          </p:cNvPr>
          <p:cNvPicPr>
            <a:picLocks noChangeAspect="1"/>
          </p:cNvPicPr>
          <p:nvPr/>
        </p:nvPicPr>
        <p:blipFill>
          <a:blip r:embed="rId4"/>
          <a:stretch>
            <a:fillRect/>
          </a:stretch>
        </p:blipFill>
        <p:spPr>
          <a:xfrm>
            <a:off x="1358724" y="895171"/>
            <a:ext cx="8514740" cy="5837099"/>
          </a:xfrm>
          <a:prstGeom prst="rect">
            <a:avLst/>
          </a:prstGeom>
        </p:spPr>
      </p:pic>
    </p:spTree>
    <p:extLst>
      <p:ext uri="{BB962C8B-B14F-4D97-AF65-F5344CB8AC3E}">
        <p14:creationId xmlns:p14="http://schemas.microsoft.com/office/powerpoint/2010/main" val="169425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dfd1e5e-bb06-40df-8eeb-2a295fe4dda5}" enabled="0" method="" siteId="{9dfd1e5e-bb06-40df-8eeb-2a295fe4dda5}" removed="1"/>
</clbl:labelList>
</file>

<file path=docProps/app.xml><?xml version="1.0" encoding="utf-8"?>
<Properties xmlns="http://schemas.openxmlformats.org/officeDocument/2006/extended-properties" xmlns:vt="http://schemas.openxmlformats.org/officeDocument/2006/docPropsVTypes">
  <TotalTime>5834</TotalTime>
  <Words>1143</Words>
  <Application>Microsoft Office PowerPoint</Application>
  <PresentationFormat>Widescreen</PresentationFormat>
  <Paragraphs>155</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Aptos</vt:lpstr>
      <vt:lpstr>Aptos Display</vt:lpstr>
      <vt:lpstr>Arial</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Smith</dc:creator>
  <cp:lastModifiedBy>Eastside Enlightener</cp:lastModifiedBy>
  <cp:revision>20</cp:revision>
  <dcterms:created xsi:type="dcterms:W3CDTF">2025-08-02T17:13:33Z</dcterms:created>
  <dcterms:modified xsi:type="dcterms:W3CDTF">2025-12-28T14:44:05Z</dcterms:modified>
</cp:coreProperties>
</file>